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charts/chart1.xml" ContentType="application/vnd.openxmlformats-officedocument.drawingml.chart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charts/chart2.xml" ContentType="application/vnd.openxmlformats-officedocument.drawingml.chart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charts/chart3.xml" ContentType="application/vnd.openxmlformats-officedocument.drawingml.chart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Обложка" id="{ec9d6c2a-6e58-bb7c-628d-41e1fd8c590d}">
          <p14:sldIdLst>
            <p14:sldId id="256"/>
          </p14:sldIdLst>
        </p14:section>
        <p14:section name="Июль и август" id="{e13a69eb-3048-e127-dc7b-3e0e3d0b0548}">
          <p14:sldIdLst>
            <p14:sldId id="257"/>
          </p14:sldIdLst>
        </p14:section>
        <p14:section name="Каналы" id="{721d3468-d5a8-81cc-5885-b25881775e32}">
          <p14:sldIdLst>
            <p14:sldId id="258"/>
            <p14:sldId id="259"/>
            <p14:sldId id="260"/>
          </p14:sldIdLst>
        </p14:section>
        <p14:section name="Что дальше" id="{941d3f7b-d380-94af-a4a4-e3473b27d5e8}">
          <p14:sldIdLst>
            <p14:sldId id="26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400" b="0" i="0" u="none" strike="noStrike">
                <a:solidFill>
                  <a:schemeClr val="accent5"/>
                </a:solidFill>
                <a:latin typeface="+mn-lt"/>
              </a:defRPr>
            </a:pPr>
            <a:r>
              <a:rPr sz="1400" b="0" i="0" u="none" strike="noStrike">
                <a:solidFill>
                  <a:schemeClr val="accent5"/>
                </a:solidFill>
                <a:latin typeface="+mn-lt"/>
              </a:rPr>
              <a:t>Сумма оплат по каналам, BYN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Поиск</c:v>
                </c:pt>
              </c:strCache>
            </c:strRef>
          </c:tx>
          <c:spPr>
            <a:solidFill>
              <a:schemeClr val="accent1"/>
            </a:solidFill>
            <a:effectLst/>
          </c:spPr>
          <c:invertIfNegative val="0"/>
          <c:dLbls>
            <c:numFmt formatCode="#\ ##0" sourceLinked="0"/>
            <c:txPr>
              <a:bodyPr/>
              <a:lstStyle/>
              <a:p>
                <a:pPr>
                  <a:defRPr b="1" i="0" strike="noStrike" sz="1400" u="none">
                    <a:solidFill>
                      <a:schemeClr val="tx1"/>
                    </a:solidFill>
                    <a:latin typeface="+mn-l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Sheet1!$A$2:$A$3</c:f>
              <c:multiLvlStrCache>
                <c:ptCount val="2"/>
                <c:lvl>
                  <c:pt idx="0">
                    <c:v>Июль</c:v>
                  </c:pt>
                  <c:pt idx="1">
                    <c:v>Август</c:v>
                  </c:pt>
                </c:lvl>
              </c:multiLvlStrCache>
            </c:multiLvl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25000</c:v>
                </c:pt>
                <c:pt idx="1">
                  <c:v>32000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Рекомендации</c:v>
                </c:pt>
              </c:strCache>
            </c:strRef>
          </c:tx>
          <c:spPr>
            <a:solidFill>
              <a:schemeClr val="accent2"/>
            </a:solidFill>
            <a:effectLst/>
          </c:spPr>
          <c:invertIfNegative val="0"/>
          <c:dLbls>
            <c:numFmt formatCode="#\ ##0" sourceLinked="0"/>
            <c:txPr>
              <a:bodyPr/>
              <a:lstStyle/>
              <a:p>
                <a:pPr>
                  <a:defRPr b="1" i="0" strike="noStrike" sz="1400" u="none">
                    <a:solidFill>
                      <a:schemeClr val="tx1"/>
                    </a:solidFill>
                    <a:latin typeface="+mn-l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Sheet1!$A$2:$A$3</c:f>
              <c:multiLvlStrCache>
                <c:ptCount val="2"/>
                <c:lvl>
                  <c:pt idx="0">
                    <c:v>Июль</c:v>
                  </c:pt>
                  <c:pt idx="1">
                    <c:v>Август</c:v>
                  </c:pt>
                </c:lvl>
              </c:multiLvlStrCache>
            </c:multiLvl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30000</c:v>
                </c:pt>
                <c:pt idx="1">
                  <c:v>24000</c:v>
                </c:pt>
              </c:numCache>
            </c:numRef>
          </c:val>
        </c:ser>
        <c:dLbls>
          <c:numFmt formatCode="#\ ##0" sourceLinked="0"/>
          <c:txPr>
            <a:bodyPr/>
            <a:lstStyle/>
            <a:p>
              <a:pPr>
                <a:defRPr b="1" i="0" strike="noStrike" sz="1400" u="none">
                  <a:solidFill>
                    <a:schemeClr val="tx1"/>
                  </a:solidFill>
                  <a:latin typeface="+mn-lt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70"/>
        <c:overlap val="-8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ln w="12700" cap="flat">
            <a:solidFill>
              <a:srgbClr val="C3CBCF"/>
            </a:solidFill>
            <a:prstDash val="solid"/>
            <a:round/>
          </a:ln>
        </c:spPr>
        <c:txPr>
          <a:bodyPr/>
          <a:lstStyle/>
          <a:p>
            <a:pPr>
              <a:defRPr sz="1600" b="0" i="0" u="none" strike="noStrike">
                <a:solidFill>
                  <a:schemeClr val="tx1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36000"/>
          <c:min val="0"/>
        </c:scaling>
        <c:delete val="1"/>
        <c:axPos val="l"/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txPr>
        <a:bodyPr/>
        <a:lstStyle/>
        <a:p>
          <a:pPr>
            <a:defRPr sz="1400">
              <a:solidFill>
                <a:schemeClr val="tx1"/>
              </a:solidFill>
              <a:latin typeface="+mn-lt"/>
              <a:cs typeface="+mn-lt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400" b="0" i="0" u="none" strike="noStrike">
                <a:solidFill>
                  <a:schemeClr val="accent5"/>
                </a:solidFill>
                <a:latin typeface="+mn-lt"/>
              </a:defRPr>
            </a:pPr>
            <a:r>
              <a:rPr sz="1400" b="0" i="0" u="none" strike="noStrike">
                <a:solidFill>
                  <a:schemeClr val="accent5"/>
                </a:solidFill>
                <a:latin typeface="+mn-lt"/>
              </a:rPr>
              <a:t>Средний чек по каналам, BYN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Поиск</c:v>
                </c:pt>
              </c:strCache>
            </c:strRef>
          </c:tx>
          <c:spPr>
            <a:solidFill>
              <a:schemeClr val="accent1"/>
            </a:solidFill>
            <a:effectLst/>
          </c:spPr>
          <c:invertIfNegative val="0"/>
          <c:dLbls>
            <c:numFmt formatCode="#\ ##0" sourceLinked="0"/>
            <c:txPr>
              <a:bodyPr/>
              <a:lstStyle/>
              <a:p>
                <a:pPr>
                  <a:defRPr b="1" i="0" strike="noStrike" sz="1400" u="none">
                    <a:solidFill>
                      <a:schemeClr val="tx1"/>
                    </a:solidFill>
                    <a:latin typeface="+mn-l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Sheet1!$A$2:$A$3</c:f>
              <c:multiLvlStrCache>
                <c:ptCount val="2"/>
                <c:lvl>
                  <c:pt idx="0">
                    <c:v>Июль</c:v>
                  </c:pt>
                  <c:pt idx="1">
                    <c:v>Август</c:v>
                  </c:pt>
                </c:lvl>
              </c:multiLvlStrCache>
            </c:multiLvl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1000</c:v>
                </c:pt>
                <c:pt idx="1">
                  <c:v>1000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Рекомендации</c:v>
                </c:pt>
              </c:strCache>
            </c:strRef>
          </c:tx>
          <c:spPr>
            <a:solidFill>
              <a:schemeClr val="accent2"/>
            </a:solidFill>
            <a:effectLst/>
          </c:spPr>
          <c:invertIfNegative val="0"/>
          <c:dLbls>
            <c:numFmt formatCode="#\ ##0" sourceLinked="0"/>
            <c:txPr>
              <a:bodyPr/>
              <a:lstStyle/>
              <a:p>
                <a:pPr>
                  <a:defRPr b="1" i="0" strike="noStrike" sz="1400" u="none">
                    <a:solidFill>
                      <a:schemeClr val="tx1"/>
                    </a:solidFill>
                    <a:latin typeface="+mn-l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Sheet1!$A$2:$A$3</c:f>
              <c:multiLvlStrCache>
                <c:ptCount val="2"/>
                <c:lvl>
                  <c:pt idx="0">
                    <c:v>Июль</c:v>
                  </c:pt>
                  <c:pt idx="1">
                    <c:v>Август</c:v>
                  </c:pt>
                </c:lvl>
              </c:multiLvlStrCache>
            </c:multiLvl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1500</c:v>
                </c:pt>
                <c:pt idx="1">
                  <c:v>1500</c:v>
                </c:pt>
              </c:numCache>
            </c:numRef>
          </c:val>
        </c:ser>
        <c:dLbls>
          <c:numFmt formatCode="#\ ##0" sourceLinked="0"/>
          <c:txPr>
            <a:bodyPr/>
            <a:lstStyle/>
            <a:p>
              <a:pPr>
                <a:defRPr b="1" i="0" strike="noStrike" sz="1400" u="none">
                  <a:solidFill>
                    <a:schemeClr val="tx1"/>
                  </a:solidFill>
                  <a:latin typeface="+mn-lt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70"/>
        <c:overlap val="-8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ln w="12700" cap="flat">
            <a:solidFill>
              <a:srgbClr val="C3CBCF"/>
            </a:solidFill>
            <a:prstDash val="solid"/>
            <a:round/>
          </a:ln>
        </c:spPr>
        <c:txPr>
          <a:bodyPr/>
          <a:lstStyle/>
          <a:p>
            <a:pPr>
              <a:defRPr sz="1600" b="0" i="0" u="none" strike="noStrike">
                <a:solidFill>
                  <a:schemeClr val="tx1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1750"/>
          <c:min val="0"/>
        </c:scaling>
        <c:delete val="1"/>
        <c:axPos val="l"/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txPr>
        <a:bodyPr/>
        <a:lstStyle/>
        <a:p>
          <a:pPr>
            <a:defRPr sz="1400">
              <a:solidFill>
                <a:schemeClr val="tx1"/>
              </a:solidFill>
              <a:latin typeface="+mn-lt"/>
              <a:cs typeface="+mn-lt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400" b="0" i="0" u="none" strike="noStrike">
                <a:solidFill>
                  <a:schemeClr val="accent5"/>
                </a:solidFill>
                <a:latin typeface="+mn-lt"/>
              </a:defRPr>
            </a:pPr>
            <a:r>
              <a:rPr sz="1400" b="0" i="0" u="none" strike="noStrike">
                <a:solidFill>
                  <a:schemeClr val="accent5"/>
                </a:solidFill>
                <a:latin typeface="+mn-lt"/>
              </a:rPr>
              <a:t>Доля канала в оплаченных заказах</a:t>
            </a:r>
          </a:p>
        </c:rich>
      </c:tx>
      <c:layout/>
      <c:overlay val="0"/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Поиск</c:v>
                </c:pt>
              </c:strCache>
            </c:strRef>
          </c:tx>
          <c:spPr>
            <a:solidFill>
              <a:schemeClr val="accent1"/>
            </a:solidFill>
            <a:effectLst/>
          </c:spPr>
          <c:invertIfNegative val="0"/>
          <c:dLbls>
            <c:numFmt formatCode="0%" sourceLinked="0"/>
            <c:txPr>
              <a:bodyPr/>
              <a:lstStyle/>
              <a:p>
                <a:pPr>
                  <a:defRPr b="1" i="0" strike="noStrike" sz="1600" u="none">
                    <a:solidFill>
                      <a:schemeClr val="bg1"/>
                    </a:solidFill>
                    <a:latin typeface="+mn-lt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Sheet1!$A$2:$A$3</c:f>
              <c:multiLvlStrCache>
                <c:ptCount val="2"/>
                <c:lvl>
                  <c:pt idx="0">
                    <c:v>Июль</c:v>
                  </c:pt>
                  <c:pt idx="1">
                    <c:v>Август</c:v>
                  </c:pt>
                </c:lvl>
              </c:multiLvlStrCache>
            </c:multiLvl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0.5555555555555556</c:v>
                </c:pt>
                <c:pt idx="1">
                  <c:v>0.6666666666666666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Рекомендации</c:v>
                </c:pt>
              </c:strCache>
            </c:strRef>
          </c:tx>
          <c:spPr>
            <a:solidFill>
              <a:schemeClr val="accent2"/>
            </a:solidFill>
            <a:effectLst/>
          </c:spPr>
          <c:invertIfNegative val="0"/>
          <c:dLbls>
            <c:numFmt formatCode="0%" sourceLinked="0"/>
            <c:txPr>
              <a:bodyPr/>
              <a:lstStyle/>
              <a:p>
                <a:pPr>
                  <a:defRPr b="1" i="0" strike="noStrike" sz="1600" u="none">
                    <a:solidFill>
                      <a:schemeClr val="bg1"/>
                    </a:solidFill>
                    <a:latin typeface="+mn-lt"/>
                  </a:defRPr>
                </a:pPr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Sheet1!$A$2:$A$3</c:f>
              <c:multiLvlStrCache>
                <c:ptCount val="2"/>
                <c:lvl>
                  <c:pt idx="0">
                    <c:v>Июль</c:v>
                  </c:pt>
                  <c:pt idx="1">
                    <c:v>Август</c:v>
                  </c:pt>
                </c:lvl>
              </c:multiLvlStrCache>
            </c:multiLvl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0.4444444444444444</c:v>
                </c:pt>
                <c:pt idx="1">
                  <c:v>0.3333333333333333</c:v>
                </c:pt>
              </c:numCache>
            </c:numRef>
          </c:val>
        </c:ser>
        <c:dLbls>
          <c:numFmt formatCode="0%" sourceLinked="0"/>
          <c:txPr>
            <a:bodyPr/>
            <a:lstStyle/>
            <a:p>
              <a:pPr>
                <a:defRPr b="1" i="0" strike="noStrike" sz="1600" u="none">
                  <a:solidFill>
                    <a:schemeClr val="bg1"/>
                  </a:solidFill>
                  <a:latin typeface="+mn-lt"/>
                </a:defRPr>
              </a:pPr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60"/>
        <c:overlap val="10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ln w="12700" cap="flat">
            <a:solidFill>
              <a:srgbClr val="C3CBCF"/>
            </a:solidFill>
            <a:prstDash val="solid"/>
            <a:round/>
          </a:ln>
        </c:spPr>
        <c:txPr>
          <a:bodyPr/>
          <a:lstStyle/>
          <a:p>
            <a:pPr>
              <a:defRPr sz="1600" b="0" i="0" u="none" strike="noStrike">
                <a:solidFill>
                  <a:schemeClr val="tx1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1"/>
          <c:min val="0"/>
        </c:scaling>
        <c:delete val="1"/>
        <c:axPos val="l"/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txPr>
        <a:bodyPr/>
        <a:lstStyle/>
        <a:p>
          <a:pPr>
            <a:defRPr sz="1400">
              <a:solidFill>
                <a:schemeClr val="tx1"/>
              </a:solidFill>
              <a:latin typeface="+mn-lt"/>
              <a:cs typeface="+mn-lt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Коротко: в августе оплаченных заказов стало больше, чем в июле (48 против 45), но денег пришло почти столько же (56 000 против 55 000 BYN). Дальше покажу, почему так вышло: дело в соотношении двух каналов — Поиска и Рекомендаций.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Август к июлю: оплаченных заказов 48 против 45 (+6,7%), сумма оплат 56 000 против 55 000 BYN (+1,8%). Средний чек — сумма оплат, делённая на число заказов — снизился с 1 222 до 1 167 BYN (−4,5%). То есть заказов больше, но каждый в среднем приносит меньше.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Поиск: 25 → 32 заказов, 25 000 → 32 000 BYN (+28%). Рекомендации: 20 → 16 заказов, 30 000 → 24 000 BYN (−20%). В июле Рекомендации приносили больше денег, в августе лидер — Поиск. Плюс 7 000 от Поиска и минус 6 000 от Рекомендаций дают итоговые +1 000 BYN.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Средний чек в Рекомендациях — 1 500 BYN, в Поиске — 1 000 BYN, и так в обоих месяцах. Значит, один заказ из Рекомендаций по деньгам равен полутора заказам из Поиска. Каналы различаются не только количеством заказов, но и их ценностью.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 июле Поиск дал 25 из 45 заказов (56%), в августе — 32 из 48 (67%). Цены и чек внутри каждого канала не менялись, поэтому средний чек снизился только из-за того, что выросла доля канала с более низким чеком. Это эффект структуры, а не снижения цен.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Предлагаю обсудить три шага. Первый и главный — понять, почему в августе стало меньше заказов из Рекомендаций: именно они дают самый дорогой заказ, и их просадка съела почти весь рост Поиска. Второй — добавить в отчёт расходы по каналам, чтобы сравнивать не только выручку, но и окупаемость. Третий — повторить сравнение на сентябре, прежде чем делать выводы о тренде.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bg>
      <p:bgPr>
        <a:solidFill>
          <a:schemeClr val="tx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1417320"/>
            <a:ext cx="11094415" cy="41148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600" b="1" dirty="0">
                <a:solidFill>
                  <a:schemeClr val="accent6"/>
                </a:solidFill>
              </a:defRPr>
            </a:lvl1pPr>
          </a:lstStyle>
          <a:p>
            <a:pPr indent="0" marL="0">
              <a:buNone/>
            </a:pPr>
            <a:endParaRPr lang="en-US" sz="16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2011680"/>
            <a:ext cx="10424160" cy="18288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4400" b="1" dirty="0">
                <a:solidFill>
                  <a:schemeClr val="bg1"/>
                </a:solidFill>
              </a:defRPr>
            </a:lvl1pPr>
          </a:lstStyle>
          <a:p>
            <a:pPr indent="0" marL="0">
              <a:buNone/>
            </a:pPr>
            <a:endParaRPr lang="en-US" sz="44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548640" y="3977640"/>
            <a:ext cx="1005840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2000" dirty="0">
                <a:solidFill>
                  <a:schemeClr val="bg2"/>
                </a:solidFill>
              </a:defRPr>
            </a:lvl1pPr>
          </a:lstStyle>
          <a:p>
            <a:pPr indent="0" marL="0">
              <a:buNone/>
            </a:pPr>
            <a:endParaRPr lang="en-US" sz="2000" dirty="0"/>
          </a:p>
        </p:txBody>
      </p:sp>
      <p:sp>
        <p:nvSpPr>
          <p:cNvPr id="5" name="Text 0"/>
          <p:cNvSpPr/>
          <p:nvPr/>
        </p:nvSpPr>
        <p:spPr>
          <a:xfrm>
            <a:off x="548640" y="635508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accent6"/>
                </a:solidFill>
              </a:rPr>
              <a:t>Продажи · июль–август 2026 · источник: example-sales-v1.csv (учебные данные)</a:t>
            </a:r>
            <a:endParaRPr lang="en-US" sz="10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384048"/>
            <a:ext cx="11094415" cy="329184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300" b="1" dirty="0">
                <a:solidFill>
                  <a:schemeClr val="accent5"/>
                </a:solidFill>
              </a:defRPr>
            </a:lvl1pPr>
          </a:lstStyle>
          <a:p>
            <a:pPr indent="0" marL="0">
              <a:buNone/>
            </a:pP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749808"/>
            <a:ext cx="11094415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3600" b="1" dirty="0">
                <a:solidFill>
                  <a:schemeClr val="tx1"/>
                </a:solidFill>
              </a:defRPr>
            </a:lvl1pPr>
          </a:lstStyle>
          <a:p>
            <a:pPr indent="0" marL="0">
              <a:buNone/>
            </a:pPr>
            <a:endParaRPr lang="en-US" sz="3600" dirty="0"/>
          </a:p>
        </p:txBody>
      </p:sp>
      <p:sp>
        <p:nvSpPr>
          <p:cNvPr id="4" name="Text 0"/>
          <p:cNvSpPr/>
          <p:nvPr/>
        </p:nvSpPr>
        <p:spPr>
          <a:xfrm>
            <a:off x="548640" y="635508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accent5"/>
                </a:solidFill>
              </a:rPr>
              <a:t>Продажи · июль–август 2026 · источник: example-sales-v1.csv (учебные данные)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355080"/>
            <a:ext cx="7315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rgbClr val="5F6B7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">
    <p:bg>
      <p:bgPr>
        <a:solidFill>
          <a:schemeClr val="tx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384048"/>
            <a:ext cx="11094415" cy="329184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300" b="1" dirty="0">
                <a:solidFill>
                  <a:schemeClr val="accent6"/>
                </a:solidFill>
              </a:defRPr>
            </a:lvl1pPr>
          </a:lstStyle>
          <a:p>
            <a:pPr indent="0" marL="0">
              <a:buNone/>
            </a:pP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749808"/>
            <a:ext cx="11094415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3600" b="1" dirty="0">
                <a:solidFill>
                  <a:schemeClr val="bg1"/>
                </a:solidFill>
              </a:defRPr>
            </a:lvl1pPr>
          </a:lstStyle>
          <a:p>
            <a:pPr indent="0" marL="0">
              <a:buNone/>
            </a:pPr>
            <a:endParaRPr lang="en-US" sz="3600" dirty="0"/>
          </a:p>
        </p:txBody>
      </p:sp>
      <p:sp>
        <p:nvSpPr>
          <p:cNvPr id="4" name="Text 0"/>
          <p:cNvSpPr/>
          <p:nvPr/>
        </p:nvSpPr>
        <p:spPr>
          <a:xfrm>
            <a:off x="548640" y="635508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accent6"/>
                </a:solidFill>
              </a:rPr>
              <a:t>Продажи · июль–август 2026 · источник: example-sales-v1.csv (учебные данные)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355080"/>
            <a:ext cx="7315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rgbClr val="A9DDE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355080"/>
            <a:ext cx="7315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rgbClr val="5F6B7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1417320"/>
            <a:ext cx="1109441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ru-RU" altLang="en-US" sz="1600" b="1" spc="100" kern="0" dirty="0">
                <a:solidFill>
                  <a:schemeClr val="accent6"/>
                </a:solidFill>
              </a:rPr>
              <a:t>ПРОДАЖИ · ИЮЛЬ И АВГУСТ 2026</a:t>
            </a:r>
            <a:endParaRPr lang="ru-RU" sz="16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2011680"/>
            <a:ext cx="1042416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ru-RU" altLang="en-US" sz="4400" b="1" dirty="0">
                <a:solidFill>
                  <a:schemeClr val="bg1"/>
                </a:solidFill>
              </a:rPr>
              <a:t>Заказов стало больше, а выручка почти не выросла</a:t>
            </a:r>
            <a:endParaRPr lang="ru-RU" sz="44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548640" y="3977640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ru-RU" altLang="en-US" sz="2000" dirty="0">
                <a:solidFill>
                  <a:schemeClr val="bg2"/>
                </a:solidFill>
              </a:rPr>
              <a:t>Сравнение двух месяцев и двух каналов привлечения</a:t>
            </a:r>
            <a:endParaRPr lang="ru-RU" sz="2000" dirty="0"/>
          </a:p>
        </p:txBody>
      </p:sp>
      <p:sp>
        <p:nvSpPr>
          <p:cNvPr id="5" name="Подпись легенды"/>
          <p:cNvSpPr txBox="1"/>
          <p:nvPr/>
        </p:nvSpPr>
        <p:spPr>
          <a:xfrm>
            <a:off x="548640" y="49834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ru-RU" altLang="en-US" sz="1400" dirty="0">
                <a:solidFill>
                  <a:schemeClr val="accent6"/>
                </a:solidFill>
              </a:rPr>
              <a:t>Цвета каналов на всех слайдах:</a:t>
            </a:r>
            <a:endParaRPr lang="ru-RU" sz="1400" dirty="0"/>
          </a:p>
        </p:txBody>
      </p:sp>
      <p:sp>
        <p:nvSpPr>
          <p:cNvPr id="6" name="Точка Поиск"/>
          <p:cNvSpPr/>
          <p:nvPr/>
        </p:nvSpPr>
        <p:spPr>
          <a:xfrm>
            <a:off x="3886200" y="5065776"/>
            <a:ext cx="201168" cy="201168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Легенда Поиск"/>
          <p:cNvSpPr txBox="1"/>
          <p:nvPr/>
        </p:nvSpPr>
        <p:spPr>
          <a:xfrm>
            <a:off x="4178808" y="4983480"/>
            <a:ext cx="1005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ru-RU" altLang="en-US" sz="1600" b="1" dirty="0">
                <a:solidFill>
                  <a:schemeClr val="bg1"/>
                </a:solidFill>
              </a:rPr>
              <a:t>Поиск</a:t>
            </a:r>
            <a:endParaRPr lang="ru-RU" sz="1600" dirty="0"/>
          </a:p>
        </p:txBody>
      </p:sp>
      <p:sp>
        <p:nvSpPr>
          <p:cNvPr id="8" name="Точка Рекомендации"/>
          <p:cNvSpPr/>
          <p:nvPr/>
        </p:nvSpPr>
        <p:spPr>
          <a:xfrm>
            <a:off x="5257800" y="5065776"/>
            <a:ext cx="201168" cy="201168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9" name="Легенда Рекомендации"/>
          <p:cNvSpPr txBox="1"/>
          <p:nvPr/>
        </p:nvSpPr>
        <p:spPr>
          <a:xfrm>
            <a:off x="5550408" y="498348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ru-RU" altLang="en-US" sz="1600" b="1" dirty="0">
                <a:solidFill>
                  <a:schemeClr val="bg1"/>
                </a:solidFill>
              </a:rPr>
              <a:t>Рекомендации</a:t>
            </a:r>
            <a:endParaRPr lang="ru-RU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384048"/>
            <a:ext cx="11094415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ru-RU" altLang="en-US" sz="1300" b="1" spc="100" kern="0" dirty="0">
                <a:solidFill>
                  <a:schemeClr val="accent5"/>
                </a:solidFill>
              </a:rPr>
              <a:t>ИТОГИ: АВГУСТ В СРАВНЕНИИ С ИЮЛЕМ</a:t>
            </a:r>
            <a:endParaRPr lang="ru-RU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749808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ru-RU" altLang="en-US" sz="3600" b="1" dirty="0">
                <a:solidFill>
                  <a:schemeClr val="tx1"/>
                </a:solidFill>
              </a:rPr>
              <a:t>Заказы +6,7%, а выручка лишь +1,8%</a:t>
            </a:r>
            <a:endParaRPr lang="ru-RU" sz="3600" dirty="0"/>
          </a:p>
        </p:txBody>
      </p:sp>
      <p:sp>
        <p:nvSpPr>
          <p:cNvPr id="4" name="Карточка 1"/>
          <p:cNvSpPr/>
          <p:nvPr/>
        </p:nvSpPr>
        <p:spPr>
          <a:xfrm>
            <a:off x="548640" y="1783080"/>
            <a:ext cx="3454298" cy="3017520"/>
          </a:xfrm>
          <a:prstGeom prst="roundRect">
            <a:avLst>
              <a:gd name="adj" fmla="val 3636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5" name="Показатель 1"/>
          <p:cNvSpPr txBox="1"/>
          <p:nvPr/>
        </p:nvSpPr>
        <p:spPr>
          <a:xfrm>
            <a:off x="868680" y="2057400"/>
            <a:ext cx="281421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ru-RU" altLang="en-US" sz="1600" b="1" dirty="0">
                <a:solidFill>
                  <a:schemeClr val="tx1"/>
                </a:solidFill>
              </a:rPr>
              <a:t>Оплаченные заказы</a:t>
            </a:r>
            <a:endParaRPr lang="ru-RU" sz="1600" dirty="0"/>
          </a:p>
        </p:txBody>
      </p:sp>
      <p:sp>
        <p:nvSpPr>
          <p:cNvPr id="6" name="Август 1"/>
          <p:cNvSpPr txBox="1"/>
          <p:nvPr/>
        </p:nvSpPr>
        <p:spPr>
          <a:xfrm>
            <a:off x="868680" y="2514600"/>
            <a:ext cx="281421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ru-RU" altLang="en-US" sz="6000" b="1" dirty="0">
                <a:solidFill>
                  <a:schemeClr val="tx1"/>
                </a:solidFill>
              </a:rPr>
              <a:t>48</a:t>
            </a:r>
            <a:endParaRPr lang="ru-RU" sz="6000" dirty="0"/>
          </a:p>
        </p:txBody>
      </p:sp>
      <p:sp>
        <p:nvSpPr>
          <p:cNvPr id="7" name="Июль 1"/>
          <p:cNvSpPr txBox="1"/>
          <p:nvPr/>
        </p:nvSpPr>
        <p:spPr>
          <a:xfrm>
            <a:off x="868680" y="3566160"/>
            <a:ext cx="281421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ru-RU" altLang="en-US" sz="1400" dirty="0">
                <a:solidFill>
                  <a:schemeClr val="accent5"/>
                </a:solidFill>
              </a:rPr>
              <a:t>в июле было 45</a:t>
            </a:r>
            <a:endParaRPr lang="ru-RU" sz="1400" dirty="0"/>
          </a:p>
        </p:txBody>
      </p:sp>
      <p:sp>
        <p:nvSpPr>
          <p:cNvPr id="8" name="Изменение 1"/>
          <p:cNvSpPr txBox="1"/>
          <p:nvPr/>
        </p:nvSpPr>
        <p:spPr>
          <a:xfrm>
            <a:off x="868680" y="4069080"/>
            <a:ext cx="281421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ru-RU" altLang="en-US" sz="2000" b="1" dirty="0">
                <a:solidFill>
                  <a:schemeClr val="accent3"/>
                </a:solidFill>
              </a:rPr>
              <a:t>▲ +3 (+6,7%)</a:t>
            </a:r>
            <a:endParaRPr lang="ru-RU" sz="2000" dirty="0"/>
          </a:p>
        </p:txBody>
      </p:sp>
      <p:sp>
        <p:nvSpPr>
          <p:cNvPr id="9" name="Карточка 2"/>
          <p:cNvSpPr/>
          <p:nvPr/>
        </p:nvSpPr>
        <p:spPr>
          <a:xfrm>
            <a:off x="4368698" y="1783080"/>
            <a:ext cx="3454298" cy="3017520"/>
          </a:xfrm>
          <a:prstGeom prst="roundRect">
            <a:avLst>
              <a:gd name="adj" fmla="val 3636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Показатель 2"/>
          <p:cNvSpPr txBox="1"/>
          <p:nvPr/>
        </p:nvSpPr>
        <p:spPr>
          <a:xfrm>
            <a:off x="4688738" y="2057400"/>
            <a:ext cx="281421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ru-RU" altLang="en-US" sz="1600" b="1" dirty="0">
                <a:solidFill>
                  <a:schemeClr val="tx1"/>
                </a:solidFill>
              </a:rPr>
              <a:t>Сумма оплат, BYN</a:t>
            </a:r>
            <a:endParaRPr lang="ru-RU" sz="1600" dirty="0"/>
          </a:p>
        </p:txBody>
      </p:sp>
      <p:sp>
        <p:nvSpPr>
          <p:cNvPr id="11" name="Август 2"/>
          <p:cNvSpPr txBox="1"/>
          <p:nvPr/>
        </p:nvSpPr>
        <p:spPr>
          <a:xfrm>
            <a:off x="4688738" y="2514600"/>
            <a:ext cx="281421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ru-RU" altLang="en-US" sz="6000" b="1" dirty="0">
                <a:solidFill>
                  <a:schemeClr val="tx1"/>
                </a:solidFill>
              </a:rPr>
              <a:t>56 000</a:t>
            </a:r>
            <a:endParaRPr lang="ru-RU" sz="6000" dirty="0"/>
          </a:p>
        </p:txBody>
      </p:sp>
      <p:sp>
        <p:nvSpPr>
          <p:cNvPr id="12" name="Июль 2"/>
          <p:cNvSpPr txBox="1"/>
          <p:nvPr/>
        </p:nvSpPr>
        <p:spPr>
          <a:xfrm>
            <a:off x="4688738" y="3566160"/>
            <a:ext cx="281421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ru-RU" altLang="en-US" sz="1400" dirty="0">
                <a:solidFill>
                  <a:schemeClr val="accent5"/>
                </a:solidFill>
              </a:rPr>
              <a:t>в июле было 55 000</a:t>
            </a:r>
            <a:endParaRPr lang="ru-RU" sz="1400" dirty="0"/>
          </a:p>
        </p:txBody>
      </p:sp>
      <p:sp>
        <p:nvSpPr>
          <p:cNvPr id="13" name="Изменение 2"/>
          <p:cNvSpPr txBox="1"/>
          <p:nvPr/>
        </p:nvSpPr>
        <p:spPr>
          <a:xfrm>
            <a:off x="4688738" y="4069080"/>
            <a:ext cx="281421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ru-RU" altLang="en-US" sz="2000" b="1" dirty="0">
                <a:solidFill>
                  <a:schemeClr val="accent3"/>
                </a:solidFill>
              </a:rPr>
              <a:t>▲ +1 000 (+1,8%)</a:t>
            </a:r>
            <a:endParaRPr lang="ru-RU" sz="2000" dirty="0"/>
          </a:p>
        </p:txBody>
      </p:sp>
      <p:sp>
        <p:nvSpPr>
          <p:cNvPr id="14" name="Карточка 3"/>
          <p:cNvSpPr/>
          <p:nvPr/>
        </p:nvSpPr>
        <p:spPr>
          <a:xfrm>
            <a:off x="8188757" y="1783080"/>
            <a:ext cx="3454298" cy="3017520"/>
          </a:xfrm>
          <a:prstGeom prst="roundRect">
            <a:avLst>
              <a:gd name="adj" fmla="val 3636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5" name="Показатель 3"/>
          <p:cNvSpPr txBox="1"/>
          <p:nvPr/>
        </p:nvSpPr>
        <p:spPr>
          <a:xfrm>
            <a:off x="8508797" y="2057400"/>
            <a:ext cx="281421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ru-RU" altLang="en-US" sz="1600" b="1" dirty="0">
                <a:solidFill>
                  <a:schemeClr val="tx1"/>
                </a:solidFill>
              </a:rPr>
              <a:t>Средний чек, BYN</a:t>
            </a:r>
            <a:endParaRPr lang="ru-RU" sz="1600" dirty="0"/>
          </a:p>
        </p:txBody>
      </p:sp>
      <p:sp>
        <p:nvSpPr>
          <p:cNvPr id="16" name="Август 3"/>
          <p:cNvSpPr txBox="1"/>
          <p:nvPr/>
        </p:nvSpPr>
        <p:spPr>
          <a:xfrm>
            <a:off x="8508797" y="2514600"/>
            <a:ext cx="281421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ru-RU" altLang="en-US" sz="6000" b="1" dirty="0">
                <a:solidFill>
                  <a:schemeClr val="tx1"/>
                </a:solidFill>
              </a:rPr>
              <a:t>1 167</a:t>
            </a:r>
            <a:endParaRPr lang="ru-RU" sz="6000" dirty="0"/>
          </a:p>
        </p:txBody>
      </p:sp>
      <p:sp>
        <p:nvSpPr>
          <p:cNvPr id="17" name="Июль 3"/>
          <p:cNvSpPr txBox="1"/>
          <p:nvPr/>
        </p:nvSpPr>
        <p:spPr>
          <a:xfrm>
            <a:off x="8508797" y="3566160"/>
            <a:ext cx="281421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ru-RU" altLang="en-US" sz="1400" dirty="0">
                <a:solidFill>
                  <a:schemeClr val="accent5"/>
                </a:solidFill>
              </a:rPr>
              <a:t>в июле было 1 222</a:t>
            </a:r>
            <a:endParaRPr lang="ru-RU" sz="1400" dirty="0"/>
          </a:p>
        </p:txBody>
      </p:sp>
      <p:sp>
        <p:nvSpPr>
          <p:cNvPr id="18" name="Изменение 3"/>
          <p:cNvSpPr txBox="1"/>
          <p:nvPr/>
        </p:nvSpPr>
        <p:spPr>
          <a:xfrm>
            <a:off x="8508797" y="4069080"/>
            <a:ext cx="281421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ru-RU" altLang="en-US" sz="2000" b="1" dirty="0">
                <a:solidFill>
                  <a:schemeClr val="accent4"/>
                </a:solidFill>
              </a:rPr>
              <a:t>▼ −55 (−4,5%)</a:t>
            </a:r>
            <a:endParaRPr lang="ru-RU" sz="2000" dirty="0"/>
          </a:p>
        </p:txBody>
      </p:sp>
      <p:sp>
        <p:nvSpPr>
          <p:cNvPr id="19" name="Вывод"/>
          <p:cNvSpPr txBox="1"/>
          <p:nvPr/>
        </p:nvSpPr>
        <p:spPr>
          <a:xfrm>
            <a:off x="548640" y="5166360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ru-RU" altLang="en-US" sz="1800" b="1" dirty="0">
                <a:solidFill>
                  <a:schemeClr val="tx1"/>
                </a:solidFill>
              </a:rPr>
              <a:t>Выручка растёт медленнее заказов, потому что средний чек снизился. </a:t>
            </a:r>
            <a:pPr indent="0" marL="0">
              <a:buNone/>
            </a:pPr>
            <a:r>
              <a:rPr lang="ru-RU" altLang="en-US" sz="1800" dirty="0">
                <a:solidFill>
                  <a:schemeClr val="tx1"/>
                </a:solidFill>
              </a:rPr>
              <a:t>Причина — в том, из какого канала пришли заказы (следующие слайды).</a:t>
            </a:r>
            <a:endParaRPr lang="ru-RU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355080"/>
            <a:ext cx="7315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rgbClr val="5F6B7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384048"/>
            <a:ext cx="11094415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ru-RU" altLang="en-US" sz="1300" b="1" spc="100" kern="0" dirty="0">
                <a:solidFill>
                  <a:schemeClr val="accent5"/>
                </a:solidFill>
              </a:rPr>
              <a:t>КАНАЛЫ: СУММА ОПЛАТ</a:t>
            </a:r>
            <a:endParaRPr lang="ru-RU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749808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ru-RU" altLang="en-US" sz="3600" b="1" dirty="0">
                <a:solidFill>
                  <a:schemeClr val="tx1"/>
                </a:solidFill>
              </a:rPr>
              <a:t>Поиск +28%, Рекомендации −20%</a:t>
            </a:r>
            <a:endParaRPr lang="ru-RU" sz="3600" dirty="0"/>
          </a:p>
        </p:txBody>
      </p:sp>
      <p:graphicFrame>
        <p:nvGraphicFramePr>
          <p:cNvPr id="4" name="Диаграмма: сумма оплат по каналам" descr=""/>
          <p:cNvGraphicFramePr/>
          <p:nvPr/>
        </p:nvGraphicFramePr>
        <p:xfrm>
          <a:off x="548640" y="1691640"/>
          <a:ext cx="6675120" cy="44348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Панель изменений"/>
          <p:cNvSpPr/>
          <p:nvPr/>
        </p:nvSpPr>
        <p:spPr>
          <a:xfrm>
            <a:off x="7589520" y="1691640"/>
            <a:ext cx="4053535" cy="4434840"/>
          </a:xfrm>
          <a:prstGeom prst="roundRect">
            <a:avLst>
              <a:gd name="adj" fmla="val 270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Точка Поиск"/>
          <p:cNvSpPr/>
          <p:nvPr/>
        </p:nvSpPr>
        <p:spPr>
          <a:xfrm>
            <a:off x="7909560" y="2048256"/>
            <a:ext cx="201168" cy="201168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Канал Поиск"/>
          <p:cNvSpPr txBox="1"/>
          <p:nvPr/>
        </p:nvSpPr>
        <p:spPr>
          <a:xfrm>
            <a:off x="8220456" y="1965960"/>
            <a:ext cx="31025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ru-RU" altLang="en-US" sz="1800" b="1" dirty="0">
                <a:solidFill>
                  <a:schemeClr val="tx1"/>
                </a:solidFill>
              </a:rPr>
              <a:t>Поиск</a:t>
            </a:r>
            <a:endParaRPr lang="ru-RU" sz="1800" dirty="0"/>
          </a:p>
        </p:txBody>
      </p:sp>
      <p:sp>
        <p:nvSpPr>
          <p:cNvPr id="8" name="Изменение Поиск"/>
          <p:cNvSpPr txBox="1"/>
          <p:nvPr/>
        </p:nvSpPr>
        <p:spPr>
          <a:xfrm>
            <a:off x="7909560" y="2377440"/>
            <a:ext cx="341345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ru-RU" altLang="en-US" sz="2800" b="1" dirty="0">
                <a:solidFill>
                  <a:schemeClr val="accent3"/>
                </a:solidFill>
              </a:rPr>
              <a:t>▲ +7 000 BYN</a:t>
            </a:r>
            <a:endParaRPr lang="ru-RU" sz="2800" dirty="0"/>
          </a:p>
        </p:txBody>
      </p:sp>
      <p:sp>
        <p:nvSpPr>
          <p:cNvPr id="9" name="Заказы Поиск"/>
          <p:cNvSpPr txBox="1"/>
          <p:nvPr/>
        </p:nvSpPr>
        <p:spPr>
          <a:xfrm>
            <a:off x="7909560" y="2880360"/>
            <a:ext cx="341345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ru-RU" altLang="en-US" sz="1400" dirty="0">
                <a:solidFill>
                  <a:schemeClr val="accent5"/>
                </a:solidFill>
              </a:rPr>
              <a:t>оплаченных заказов: 25 → 32</a:t>
            </a:r>
            <a:endParaRPr lang="ru-RU" sz="1400" dirty="0"/>
          </a:p>
        </p:txBody>
      </p:sp>
      <p:sp>
        <p:nvSpPr>
          <p:cNvPr id="10" name="Точка Рекомендации"/>
          <p:cNvSpPr/>
          <p:nvPr/>
        </p:nvSpPr>
        <p:spPr>
          <a:xfrm>
            <a:off x="7909560" y="3465576"/>
            <a:ext cx="201168" cy="201168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1" name="Канал Рекомендации"/>
          <p:cNvSpPr txBox="1"/>
          <p:nvPr/>
        </p:nvSpPr>
        <p:spPr>
          <a:xfrm>
            <a:off x="8220456" y="3383280"/>
            <a:ext cx="310255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ru-RU" altLang="en-US" sz="1800" b="1" dirty="0">
                <a:solidFill>
                  <a:schemeClr val="tx1"/>
                </a:solidFill>
              </a:rPr>
              <a:t>Рекомендации</a:t>
            </a:r>
            <a:endParaRPr lang="ru-RU" sz="1800" dirty="0"/>
          </a:p>
        </p:txBody>
      </p:sp>
      <p:sp>
        <p:nvSpPr>
          <p:cNvPr id="12" name="Изменение Рекомендации"/>
          <p:cNvSpPr txBox="1"/>
          <p:nvPr/>
        </p:nvSpPr>
        <p:spPr>
          <a:xfrm>
            <a:off x="7909560" y="3794760"/>
            <a:ext cx="341345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ru-RU" altLang="en-US" sz="2800" b="1" dirty="0">
                <a:solidFill>
                  <a:schemeClr val="accent4"/>
                </a:solidFill>
              </a:rPr>
              <a:t>▼ −6 000 BYN</a:t>
            </a:r>
            <a:endParaRPr lang="ru-RU" sz="2800" dirty="0"/>
          </a:p>
        </p:txBody>
      </p:sp>
      <p:sp>
        <p:nvSpPr>
          <p:cNvPr id="13" name="Заказы Рекомендации"/>
          <p:cNvSpPr txBox="1"/>
          <p:nvPr/>
        </p:nvSpPr>
        <p:spPr>
          <a:xfrm>
            <a:off x="7909560" y="4297680"/>
            <a:ext cx="341345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ru-RU" altLang="en-US" sz="1400" dirty="0">
                <a:solidFill>
                  <a:schemeClr val="accent5"/>
                </a:solidFill>
              </a:rPr>
              <a:t>оплаченных заказов: 20 → 16</a:t>
            </a:r>
            <a:endParaRPr lang="ru-RU" sz="1400" dirty="0"/>
          </a:p>
        </p:txBody>
      </p:sp>
      <p:sp>
        <p:nvSpPr>
          <p:cNvPr id="14" name="Разделитель"/>
          <p:cNvSpPr/>
          <p:nvPr/>
        </p:nvSpPr>
        <p:spPr>
          <a:xfrm>
            <a:off x="7909560" y="4800600"/>
            <a:ext cx="3413455" cy="0"/>
          </a:xfrm>
          <a:prstGeom prst="line">
            <a:avLst/>
          </a:prstGeom>
          <a:noFill/>
          <a:ln w="12700">
            <a:solidFill>
              <a:srgbClr val="C3CBCF"/>
            </a:solidFill>
            <a:prstDash val="solid"/>
          </a:ln>
        </p:spPr>
      </p:sp>
      <p:sp>
        <p:nvSpPr>
          <p:cNvPr id="15" name="Итого"/>
          <p:cNvSpPr txBox="1"/>
          <p:nvPr/>
        </p:nvSpPr>
        <p:spPr>
          <a:xfrm>
            <a:off x="7909560" y="4937760"/>
            <a:ext cx="341345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ru-RU" altLang="en-US" sz="2000" b="1" dirty="0">
                <a:solidFill>
                  <a:schemeClr val="tx1"/>
                </a:solidFill>
              </a:rPr>
              <a:t>Итого: +1 000 BYN</a:t>
            </a:r>
            <a:endParaRPr lang="ru-RU" sz="2000" dirty="0"/>
          </a:p>
        </p:txBody>
      </p:sp>
      <p:sp>
        <p:nvSpPr>
          <p:cNvPr id="16" name="Пояснение итога"/>
          <p:cNvSpPr txBox="1"/>
          <p:nvPr/>
        </p:nvSpPr>
        <p:spPr>
          <a:xfrm>
            <a:off x="7909560" y="5394960"/>
            <a:ext cx="3413455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ru-RU" altLang="en-US" sz="1400" dirty="0">
                <a:solidFill>
                  <a:schemeClr val="tx1"/>
                </a:solidFill>
              </a:rPr>
              <a:t>Рост Поиска почти целиком ушёл на то, чтобы закрыть просадку Рекомендаций</a:t>
            </a:r>
            <a:endParaRPr lang="ru-RU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355080"/>
            <a:ext cx="7315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rgbClr val="5F6B7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384048"/>
            <a:ext cx="11094415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ru-RU" altLang="en-US" sz="1300" b="1" spc="100" kern="0" dirty="0">
                <a:solidFill>
                  <a:schemeClr val="accent5"/>
                </a:solidFill>
              </a:rPr>
              <a:t>КАНАЛЫ: СРЕДНИЙ ЧЕК</a:t>
            </a:r>
            <a:endParaRPr lang="ru-RU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749808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ru-RU" altLang="en-US" sz="3600" b="1" dirty="0">
                <a:solidFill>
                  <a:schemeClr val="tx1"/>
                </a:solidFill>
              </a:rPr>
              <a:t>Чек Рекомендаций в 1,5 раза выше</a:t>
            </a:r>
            <a:endParaRPr lang="ru-RU" sz="3600" dirty="0"/>
          </a:p>
        </p:txBody>
      </p:sp>
      <p:sp>
        <p:nvSpPr>
          <p:cNvPr id="4" name="Кратность"/>
          <p:cNvSpPr txBox="1"/>
          <p:nvPr/>
        </p:nvSpPr>
        <p:spPr>
          <a:xfrm>
            <a:off x="548640" y="1783080"/>
            <a:ext cx="393192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ru-RU" altLang="en-US" sz="8000" b="1" dirty="0">
                <a:solidFill>
                  <a:schemeClr val="tx1"/>
                </a:solidFill>
              </a:rPr>
              <a:t>×1,5</a:t>
            </a:r>
            <a:endParaRPr lang="ru-RU" sz="8000" dirty="0"/>
          </a:p>
        </p:txBody>
      </p:sp>
      <p:sp>
        <p:nvSpPr>
          <p:cNvPr id="5" name="Сравнение чеков"/>
          <p:cNvSpPr txBox="1"/>
          <p:nvPr/>
        </p:nvSpPr>
        <p:spPr>
          <a:xfrm>
            <a:off x="548640" y="3154680"/>
            <a:ext cx="39319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ru-RU" altLang="en-US" sz="1800" dirty="0">
                <a:solidFill>
                  <a:schemeClr val="tx1"/>
                </a:solidFill>
              </a:rPr>
              <a:t>Заказ из Рекомендаций приносит в среднем </a:t>
            </a:r>
            <a:pPr indent="0" marL="0">
              <a:buNone/>
            </a:pPr>
            <a:r>
              <a:rPr lang="ru-RU" altLang="en-US" sz="1800" b="1" dirty="0">
                <a:solidFill>
                  <a:schemeClr val="tx1"/>
                </a:solidFill>
              </a:rPr>
              <a:t>1 500 BYN</a:t>
            </a:r>
            <a:pPr indent="0" marL="0">
              <a:buNone/>
            </a:pPr>
            <a:r>
              <a:rPr lang="ru-RU" altLang="en-US" sz="1800" dirty="0">
                <a:solidFill>
                  <a:schemeClr val="tx1"/>
                </a:solidFill>
              </a:rPr>
              <a:t>, заказ из Поиска — </a:t>
            </a:r>
            <a:pPr indent="0" marL="0">
              <a:buNone/>
            </a:pPr>
            <a:r>
              <a:rPr lang="ru-RU" altLang="en-US" sz="1800" b="1" dirty="0">
                <a:solidFill>
                  <a:schemeClr val="tx1"/>
                </a:solidFill>
              </a:rPr>
              <a:t>1 000 BYN</a:t>
            </a:r>
            <a:pPr indent="0" marL="0">
              <a:buNone/>
            </a:pPr>
            <a:r>
              <a:rPr lang="ru-RU" altLang="en-US" sz="1800" dirty="0">
                <a:solidFill>
                  <a:schemeClr val="tx1"/>
                </a:solidFill>
              </a:rPr>
              <a:t>.</a:t>
            </a:r>
            <a:endParaRPr lang="ru-RU" sz="1800" dirty="0"/>
          </a:p>
        </p:txBody>
      </p:sp>
      <p:sp>
        <p:nvSpPr>
          <p:cNvPr id="6" name="Стабильность"/>
          <p:cNvSpPr txBox="1"/>
          <p:nvPr/>
        </p:nvSpPr>
        <p:spPr>
          <a:xfrm>
            <a:off x="548640" y="4251960"/>
            <a:ext cx="39319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ru-RU" altLang="en-US" sz="1600" dirty="0">
                <a:solidFill>
                  <a:schemeClr val="tx1"/>
                </a:solidFill>
              </a:rPr>
              <a:t>В обоих каналах чек одинаков в июле и в августе — меняется только число заказов.</a:t>
            </a:r>
            <a:endParaRPr lang="ru-RU" sz="1600" dirty="0"/>
          </a:p>
        </p:txBody>
      </p:sp>
      <p:sp>
        <p:nvSpPr>
          <p:cNvPr id="7" name="Формула"/>
          <p:cNvSpPr txBox="1"/>
          <p:nvPr/>
        </p:nvSpPr>
        <p:spPr>
          <a:xfrm>
            <a:off x="548640" y="5623560"/>
            <a:ext cx="3931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ru-RU" altLang="en-US" sz="1200" dirty="0">
                <a:solidFill>
                  <a:schemeClr val="accent5"/>
                </a:solidFill>
              </a:rPr>
              <a:t>Средний чек = сумма оплат ÷ число оплаченных заказов</a:t>
            </a:r>
            <a:endParaRPr lang="ru-RU" sz="1200" dirty="0"/>
          </a:p>
        </p:txBody>
      </p:sp>
      <p:graphicFrame>
        <p:nvGraphicFramePr>
          <p:cNvPr id="8" name="Диаграмма: средний чек по каналам" descr=""/>
          <p:cNvGraphicFramePr/>
          <p:nvPr/>
        </p:nvGraphicFramePr>
        <p:xfrm>
          <a:off x="4937760" y="1691640"/>
          <a:ext cx="6705295" cy="44348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355080"/>
            <a:ext cx="7315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rgbClr val="5F6B7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384048"/>
            <a:ext cx="11094415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ru-RU" altLang="en-US" sz="1300" b="1" spc="100" kern="0" dirty="0">
                <a:solidFill>
                  <a:schemeClr val="accent5"/>
                </a:solidFill>
              </a:rPr>
              <a:t>КАНАЛЫ: СТРУКТУРА ЗАКАЗОВ</a:t>
            </a:r>
            <a:endParaRPr lang="ru-RU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749808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ru-RU" altLang="en-US" sz="3600" b="1" dirty="0">
                <a:solidFill>
                  <a:schemeClr val="tx1"/>
                </a:solidFill>
              </a:rPr>
              <a:t>Сдвиг к Поиску снизил средний чек</a:t>
            </a:r>
            <a:endParaRPr lang="ru-RU" sz="3600" dirty="0"/>
          </a:p>
        </p:txBody>
      </p:sp>
      <p:graphicFrame>
        <p:nvGraphicFramePr>
          <p:cNvPr id="4" name="Диаграмма: доля каналов в заказах" descr=""/>
          <p:cNvGraphicFramePr/>
          <p:nvPr/>
        </p:nvGraphicFramePr>
        <p:xfrm>
          <a:off x="548640" y="1691640"/>
          <a:ext cx="5852160" cy="44348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Заголовок цепочки"/>
          <p:cNvSpPr txBox="1"/>
          <p:nvPr/>
        </p:nvSpPr>
        <p:spPr>
          <a:xfrm>
            <a:off x="6903720" y="1828800"/>
            <a:ext cx="473933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ru-RU" altLang="en-US" sz="2000" b="1" dirty="0">
                <a:solidFill>
                  <a:schemeClr val="tx1"/>
                </a:solidFill>
              </a:rPr>
              <a:t>Почему средний чек снизился</a:t>
            </a:r>
            <a:endParaRPr lang="ru-RU" sz="2000" dirty="0"/>
          </a:p>
        </p:txBody>
      </p:sp>
      <p:sp>
        <p:nvSpPr>
          <p:cNvPr id="6" name="Шаг 1"/>
          <p:cNvSpPr txBox="1"/>
          <p:nvPr/>
        </p:nvSpPr>
        <p:spPr>
          <a:xfrm>
            <a:off x="6903720" y="2514600"/>
            <a:ext cx="420624" cy="420624"/>
          </a:xfrm>
          <a:prstGeom prst="ellipse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1</a:t>
            </a:r>
            <a:endParaRPr lang="en-US" sz="1600" dirty="0"/>
          </a:p>
        </p:txBody>
      </p:sp>
      <p:sp>
        <p:nvSpPr>
          <p:cNvPr id="7" name="Текст шага 1"/>
          <p:cNvSpPr txBox="1"/>
          <p:nvPr/>
        </p:nvSpPr>
        <p:spPr>
          <a:xfrm>
            <a:off x="7543800" y="2478024"/>
            <a:ext cx="409925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ru-RU" altLang="en-US" sz="1600" dirty="0">
                <a:solidFill>
                  <a:schemeClr val="tx1"/>
                </a:solidFill>
              </a:rPr>
              <a:t>Чек внутри каналов не изменился: </a:t>
            </a:r>
            <a:pPr indent="0" marL="0">
              <a:buNone/>
            </a:pPr>
            <a:r>
              <a:rPr lang="ru-RU" altLang="en-US" sz="1600" b="1" dirty="0">
                <a:solidFill>
                  <a:schemeClr val="tx1"/>
                </a:solidFill>
              </a:rPr>
              <a:t>1 000 и 1 500 BYN</a:t>
            </a:r>
            <a:endParaRPr lang="ru-RU" sz="1600" dirty="0"/>
          </a:p>
        </p:txBody>
      </p:sp>
      <p:sp>
        <p:nvSpPr>
          <p:cNvPr id="8" name="Шаг 2"/>
          <p:cNvSpPr txBox="1"/>
          <p:nvPr/>
        </p:nvSpPr>
        <p:spPr>
          <a:xfrm>
            <a:off x="6903720" y="3657600"/>
            <a:ext cx="420624" cy="420624"/>
          </a:xfrm>
          <a:prstGeom prst="ellipse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2</a:t>
            </a:r>
            <a:endParaRPr lang="en-US" sz="1600" dirty="0"/>
          </a:p>
        </p:txBody>
      </p:sp>
      <p:sp>
        <p:nvSpPr>
          <p:cNvPr id="9" name="Текст шага 2"/>
          <p:cNvSpPr txBox="1"/>
          <p:nvPr/>
        </p:nvSpPr>
        <p:spPr>
          <a:xfrm>
            <a:off x="7543800" y="3621024"/>
            <a:ext cx="409925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ru-RU" altLang="en-US" sz="1600" dirty="0">
                <a:solidFill>
                  <a:schemeClr val="tx1"/>
                </a:solidFill>
              </a:rPr>
              <a:t>В августе </a:t>
            </a:r>
            <a:pPr indent="0" marL="0">
              <a:buNone/>
            </a:pPr>
            <a:r>
              <a:rPr lang="ru-RU" altLang="en-US" sz="1600" b="1" dirty="0">
                <a:solidFill>
                  <a:schemeClr val="tx1"/>
                </a:solidFill>
              </a:rPr>
              <a:t>2 из 3 заказов</a:t>
            </a:r>
            <a:pPr indent="0" marL="0">
              <a:buNone/>
            </a:pPr>
            <a:r>
              <a:rPr lang="ru-RU" altLang="en-US" sz="1600" dirty="0">
                <a:solidFill>
                  <a:schemeClr val="tx1"/>
                </a:solidFill>
              </a:rPr>
              <a:t> пришли из Поиска, где чек ниже (в июле — чуть больше половины)</a:t>
            </a:r>
            <a:endParaRPr lang="ru-RU" sz="1600" dirty="0"/>
          </a:p>
        </p:txBody>
      </p:sp>
      <p:sp>
        <p:nvSpPr>
          <p:cNvPr id="10" name="Шаг 3"/>
          <p:cNvSpPr txBox="1"/>
          <p:nvPr/>
        </p:nvSpPr>
        <p:spPr>
          <a:xfrm>
            <a:off x="6903720" y="4800600"/>
            <a:ext cx="420624" cy="420624"/>
          </a:xfrm>
          <a:prstGeom prst="ellipse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3</a:t>
            </a:r>
            <a:endParaRPr lang="en-US" sz="1600" dirty="0"/>
          </a:p>
        </p:txBody>
      </p:sp>
      <p:sp>
        <p:nvSpPr>
          <p:cNvPr id="11" name="Текст шага 3"/>
          <p:cNvSpPr txBox="1"/>
          <p:nvPr/>
        </p:nvSpPr>
        <p:spPr>
          <a:xfrm>
            <a:off x="7543800" y="4764024"/>
            <a:ext cx="409925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ru-RU" altLang="en-US" sz="1600" dirty="0">
                <a:solidFill>
                  <a:schemeClr val="tx1"/>
                </a:solidFill>
              </a:rPr>
              <a:t>Итог: средний чек </a:t>
            </a:r>
            <a:pPr indent="0" marL="0">
              <a:buNone/>
            </a:pPr>
            <a:r>
              <a:rPr lang="ru-RU" altLang="en-US" sz="1600" b="1" dirty="0">
                <a:solidFill>
                  <a:schemeClr val="tx1"/>
                </a:solidFill>
              </a:rPr>
              <a:t>1 222 → 1 167 BYN (−4,5%)</a:t>
            </a:r>
            <a:endParaRPr lang="ru-RU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355080"/>
            <a:ext cx="7315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rgbClr val="5F6B7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384048"/>
            <a:ext cx="11094415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ru-RU" altLang="en-US" sz="1300" b="1" spc="100" kern="0" dirty="0">
                <a:solidFill>
                  <a:schemeClr val="accent6"/>
                </a:solidFill>
              </a:rPr>
              <a:t>ЧТО ДАЛЬШЕ</a:t>
            </a:r>
            <a:endParaRPr lang="ru-RU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749808"/>
            <a:ext cx="110944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ru-RU" altLang="en-US" sz="3600" b="1" dirty="0">
                <a:solidFill>
                  <a:schemeClr val="bg1"/>
                </a:solidFill>
              </a:rPr>
              <a:t>Главный резерв — вернуть Рекомендации</a:t>
            </a:r>
            <a:endParaRPr lang="ru-RU" sz="3600" dirty="0"/>
          </a:p>
        </p:txBody>
      </p:sp>
      <p:sp>
        <p:nvSpPr>
          <p:cNvPr id="4" name="Оценка резерва"/>
          <p:cNvSpPr txBox="1"/>
          <p:nvPr/>
        </p:nvSpPr>
        <p:spPr>
          <a:xfrm>
            <a:off x="548640" y="1645920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ru-RU" altLang="en-US" sz="1800" dirty="0">
                <a:solidFill>
                  <a:schemeClr val="bg2"/>
                </a:solidFill>
              </a:rPr>
              <a:t>Если бы Рекомендации остались на уровне июля (20 заказов), август дал бы </a:t>
            </a:r>
            <a:pPr indent="0" marL="0">
              <a:buNone/>
            </a:pPr>
            <a:r>
              <a:rPr lang="ru-RU" altLang="en-US" sz="1800" b="1" dirty="0">
                <a:solidFill>
                  <a:schemeClr val="bg2"/>
                </a:solidFill>
              </a:rPr>
              <a:t>62 000 BYN — на 13% больше июля</a:t>
            </a:r>
            <a:pPr indent="0" marL="0">
              <a:buNone/>
            </a:pPr>
            <a:r>
              <a:rPr lang="ru-RU" altLang="en-US" sz="1800" dirty="0">
                <a:solidFill>
                  <a:schemeClr val="bg2"/>
                </a:solidFill>
              </a:rPr>
              <a:t>.</a:t>
            </a:r>
            <a:endParaRPr lang="ru-RU" sz="1800" dirty="0"/>
          </a:p>
        </p:txBody>
      </p:sp>
      <p:sp>
        <p:nvSpPr>
          <p:cNvPr id="5" name="Шаг 1"/>
          <p:cNvSpPr/>
          <p:nvPr/>
        </p:nvSpPr>
        <p:spPr>
          <a:xfrm>
            <a:off x="548640" y="2743200"/>
            <a:ext cx="3454298" cy="2971800"/>
          </a:xfrm>
          <a:prstGeom prst="roundRect">
            <a:avLst>
              <a:gd name="adj" fmla="val 3692"/>
            </a:avLst>
          </a:prstGeom>
          <a:solidFill>
            <a:schemeClr val="bg1">
              <a:alpha val="10000"/>
            </a:schemeClr>
          </a:solidFill>
          <a:ln w="12700">
            <a:solidFill>
              <a:schemeClr val="bg1">
                <a:alpha val="10000"/>
              </a:schemeClr>
            </a:solidFill>
            <a:prstDash val="solid"/>
          </a:ln>
        </p:spPr>
      </p:sp>
      <p:sp>
        <p:nvSpPr>
          <p:cNvPr id="6" name="Номер шага 1"/>
          <p:cNvSpPr txBox="1"/>
          <p:nvPr/>
        </p:nvSpPr>
        <p:spPr>
          <a:xfrm>
            <a:off x="868680" y="3063240"/>
            <a:ext cx="420624" cy="420624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1</a:t>
            </a:r>
            <a:endParaRPr lang="en-US" sz="1600" dirty="0"/>
          </a:p>
        </p:txBody>
      </p:sp>
      <p:sp>
        <p:nvSpPr>
          <p:cNvPr id="7" name="Заголовок шага 1"/>
          <p:cNvSpPr txBox="1"/>
          <p:nvPr/>
        </p:nvSpPr>
        <p:spPr>
          <a:xfrm>
            <a:off x="868680" y="3657600"/>
            <a:ext cx="28142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ru-RU" altLang="en-US" sz="1800" b="1" dirty="0">
                <a:solidFill>
                  <a:schemeClr val="bg1"/>
                </a:solidFill>
              </a:rPr>
              <a:t>Разобрать просадку Рекомендаций</a:t>
            </a:r>
            <a:endParaRPr lang="ru-RU" sz="1800" dirty="0"/>
          </a:p>
        </p:txBody>
      </p:sp>
      <p:sp>
        <p:nvSpPr>
          <p:cNvPr id="8" name="Текст шага 1"/>
          <p:cNvSpPr txBox="1"/>
          <p:nvPr/>
        </p:nvSpPr>
        <p:spPr>
          <a:xfrm>
            <a:off x="868680" y="4434840"/>
            <a:ext cx="281421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ru-RU" altLang="en-US" sz="1400" dirty="0">
                <a:solidFill>
                  <a:schemeClr val="bg2"/>
                </a:solidFill>
              </a:rPr>
              <a:t>Минус 4 заказа за месяц — это 6 000 BYN. Чтобы закрыть их Поиском, нужно ещё 6 заказов.</a:t>
            </a:r>
            <a:endParaRPr lang="ru-RU" sz="1400" dirty="0"/>
          </a:p>
        </p:txBody>
      </p:sp>
      <p:sp>
        <p:nvSpPr>
          <p:cNvPr id="9" name="Шаг 2"/>
          <p:cNvSpPr/>
          <p:nvPr/>
        </p:nvSpPr>
        <p:spPr>
          <a:xfrm>
            <a:off x="4368698" y="2743200"/>
            <a:ext cx="3454298" cy="2971800"/>
          </a:xfrm>
          <a:prstGeom prst="roundRect">
            <a:avLst>
              <a:gd name="adj" fmla="val 3692"/>
            </a:avLst>
          </a:prstGeom>
          <a:solidFill>
            <a:schemeClr val="bg1">
              <a:alpha val="10000"/>
            </a:schemeClr>
          </a:solidFill>
          <a:ln w="12700">
            <a:solidFill>
              <a:schemeClr val="bg1">
                <a:alpha val="10000"/>
              </a:schemeClr>
            </a:solidFill>
            <a:prstDash val="solid"/>
          </a:ln>
        </p:spPr>
      </p:sp>
      <p:sp>
        <p:nvSpPr>
          <p:cNvPr id="10" name="Номер шага 2"/>
          <p:cNvSpPr txBox="1"/>
          <p:nvPr/>
        </p:nvSpPr>
        <p:spPr>
          <a:xfrm>
            <a:off x="4688738" y="3063240"/>
            <a:ext cx="420624" cy="420624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2</a:t>
            </a:r>
            <a:endParaRPr lang="en-US" sz="1600" dirty="0"/>
          </a:p>
        </p:txBody>
      </p:sp>
      <p:sp>
        <p:nvSpPr>
          <p:cNvPr id="11" name="Заголовок шага 2"/>
          <p:cNvSpPr txBox="1"/>
          <p:nvPr/>
        </p:nvSpPr>
        <p:spPr>
          <a:xfrm>
            <a:off x="4688738" y="3657600"/>
            <a:ext cx="28142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ru-RU" altLang="en-US" sz="1800" b="1" dirty="0">
                <a:solidFill>
                  <a:schemeClr val="bg1"/>
                </a:solidFill>
              </a:rPr>
              <a:t>Добавить расходы по каналам</a:t>
            </a:r>
            <a:endParaRPr lang="ru-RU" sz="1800" dirty="0"/>
          </a:p>
        </p:txBody>
      </p:sp>
      <p:sp>
        <p:nvSpPr>
          <p:cNvPr id="12" name="Текст шага 2"/>
          <p:cNvSpPr txBox="1"/>
          <p:nvPr/>
        </p:nvSpPr>
        <p:spPr>
          <a:xfrm>
            <a:off x="4688738" y="4434840"/>
            <a:ext cx="281421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ru-RU" altLang="en-US" sz="1400" dirty="0">
                <a:solidFill>
                  <a:schemeClr val="bg2"/>
                </a:solidFill>
              </a:rPr>
              <a:t>В таблице нет затрат на привлечение, поэтому пока не видно, какой канал выгоднее по прибыли.</a:t>
            </a:r>
            <a:endParaRPr lang="ru-RU" sz="1400" dirty="0"/>
          </a:p>
        </p:txBody>
      </p:sp>
      <p:sp>
        <p:nvSpPr>
          <p:cNvPr id="13" name="Шаг 3"/>
          <p:cNvSpPr/>
          <p:nvPr/>
        </p:nvSpPr>
        <p:spPr>
          <a:xfrm>
            <a:off x="8188757" y="2743200"/>
            <a:ext cx="3454298" cy="2971800"/>
          </a:xfrm>
          <a:prstGeom prst="roundRect">
            <a:avLst>
              <a:gd name="adj" fmla="val 3692"/>
            </a:avLst>
          </a:prstGeom>
          <a:solidFill>
            <a:schemeClr val="bg1">
              <a:alpha val="10000"/>
            </a:schemeClr>
          </a:solidFill>
          <a:ln w="12700">
            <a:solidFill>
              <a:schemeClr val="bg1">
                <a:alpha val="10000"/>
              </a:schemeClr>
            </a:solidFill>
            <a:prstDash val="solid"/>
          </a:ln>
        </p:spPr>
      </p:sp>
      <p:sp>
        <p:nvSpPr>
          <p:cNvPr id="14" name="Номер шага 3"/>
          <p:cNvSpPr txBox="1"/>
          <p:nvPr/>
        </p:nvSpPr>
        <p:spPr>
          <a:xfrm>
            <a:off x="8508797" y="3063240"/>
            <a:ext cx="420624" cy="420624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3</a:t>
            </a:r>
            <a:endParaRPr lang="en-US" sz="1600" dirty="0"/>
          </a:p>
        </p:txBody>
      </p:sp>
      <p:sp>
        <p:nvSpPr>
          <p:cNvPr id="15" name="Заголовок шага 3"/>
          <p:cNvSpPr txBox="1"/>
          <p:nvPr/>
        </p:nvSpPr>
        <p:spPr>
          <a:xfrm>
            <a:off x="8508797" y="3657600"/>
            <a:ext cx="28142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ru-RU" altLang="en-US" sz="1800" b="1" dirty="0">
                <a:solidFill>
                  <a:schemeClr val="bg1"/>
                </a:solidFill>
              </a:rPr>
              <a:t>Проверить на данных сентября</a:t>
            </a:r>
            <a:endParaRPr lang="ru-RU" sz="1800" dirty="0"/>
          </a:p>
        </p:txBody>
      </p:sp>
      <p:sp>
        <p:nvSpPr>
          <p:cNvPr id="16" name="Текст шага 3"/>
          <p:cNvSpPr txBox="1"/>
          <p:nvPr/>
        </p:nvSpPr>
        <p:spPr>
          <a:xfrm>
            <a:off x="8508797" y="4434840"/>
            <a:ext cx="281421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ru-RU" altLang="en-US" sz="1400" dirty="0">
                <a:solidFill>
                  <a:schemeClr val="bg2"/>
                </a:solidFill>
              </a:rPr>
              <a:t>Двух месяцев мало, чтобы говорить о тренде: смотрим, продолжится ли сдвиг к Поиску.</a:t>
            </a:r>
            <a:endParaRPr lang="ru-RU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355080"/>
            <a:ext cx="7315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000">
                <a:solidFill>
                  <a:srgbClr val="A9DDE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Продажи июль-август 2026">
  <a:themeElements>
    <a:clrScheme name="Продажи июль-август 2026">
      <a:dk1>
        <a:srgbClr val="1A1F24"/>
      </a:dk1>
      <a:lt1>
        <a:srgbClr val="FFFFFF"/>
      </a:lt1>
      <a:dk2>
        <a:srgbClr val="12343B"/>
      </a:dk2>
      <a:lt2>
        <a:srgbClr val="EEF3F4"/>
      </a:lt2>
      <a:accent1>
        <a:srgbClr val="008C99"/>
      </a:accent1>
      <a:accent2>
        <a:srgbClr val="E8702A"/>
      </a:accent2>
      <a:accent3>
        <a:srgbClr val="1E7B34"/>
      </a:accent3>
      <a:accent4>
        <a:srgbClr val="C0392B"/>
      </a:accent4>
      <a:accent5>
        <a:srgbClr val="5F6B73"/>
      </a:accent5>
      <a:accent6>
        <a:srgbClr val="A9DDE2"/>
      </a:accent6>
      <a:hlink>
        <a:srgbClr val="008C99"/>
      </a:hlink>
      <a:folHlink>
        <a:srgbClr val="5F6B73"/>
      </a:folHlink>
    </a:clrScheme>
    <a:fontScheme name="Продажи июль-август 2026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Продажи: июль и август 2026</dc:title>
  <dc:subject>Сравнение месяцев и каналов привлечения</dc:subject>
  <dc:creator>Отдел продаж</dc:creator>
  <cp:lastModifiedBy>Отдел продаж</cp:lastModifiedBy>
  <cp:revision>1</cp:revision>
  <dcterms:created xsi:type="dcterms:W3CDTF">2026-10-08T18:24:42Z</dcterms:created>
  <dcterms:modified xsi:type="dcterms:W3CDTF">2026-10-08T18:24:42Z</dcterms:modified>
</cp:coreProperties>
</file>